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80513" cy="15287625"/>
  <p:notesSz cx="6858000" cy="9144000"/>
  <p:defaultTextStyle>
    <a:defPPr>
      <a:defRPr lang="es-ES"/>
    </a:defPPr>
    <a:lvl1pPr algn="l" defTabSz="1397000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698500" indent="-241300" algn="l" defTabSz="1397000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1397000" indent="-482600" algn="l" defTabSz="1397000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2097088" indent="-725488" algn="l" defTabSz="1397000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2795588" indent="-966788" algn="l" defTabSz="1397000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456" y="3048"/>
      </p:cViewPr>
      <p:guideLst>
        <p:guide orient="horz" pos="4815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6388" y="733425"/>
            <a:ext cx="8566150" cy="13814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9812" tIns="69906" rIns="139812" bIns="69906" anchor="ctr"/>
          <a:lstStyle>
            <a:extLst/>
          </a:lstStyle>
          <a:p>
            <a:pPr algn="ctr" defTabSz="139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 redondeado"/>
          <p:cNvSpPr/>
          <p:nvPr/>
        </p:nvSpPr>
        <p:spPr>
          <a:xfrm>
            <a:off x="420268" y="967819"/>
            <a:ext cx="8339979" cy="693039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9812" tIns="69906" rIns="139812" bIns="69906" anchor="ctr"/>
          <a:lstStyle>
            <a:extLst/>
          </a:lstStyle>
          <a:p>
            <a:pPr algn="ctr" defTabSz="139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5261" y="4057543"/>
            <a:ext cx="7803436" cy="4076700"/>
          </a:xfrm>
        </p:spPr>
        <p:txBody>
          <a:bodyPr lIns="69906" rIns="69906"/>
          <a:lstStyle>
            <a:lvl1pPr algn="r">
              <a:defRPr sz="69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5261" y="8214551"/>
            <a:ext cx="7803436" cy="2038350"/>
          </a:xfrm>
        </p:spPr>
        <p:txBody>
          <a:bodyPr tIns="0"/>
          <a:lstStyle>
            <a:lvl1pPr marL="55925" indent="0" algn="r">
              <a:spcBef>
                <a:spcPts val="0"/>
              </a:spcBef>
              <a:buNone/>
              <a:defRPr sz="3100">
                <a:solidFill>
                  <a:schemeClr val="bg2">
                    <a:shade val="25000"/>
                  </a:schemeClr>
                </a:solidFill>
              </a:defRPr>
            </a:lvl1pPr>
            <a:lvl2pPr marL="699059" indent="0" algn="ctr">
              <a:buNone/>
            </a:lvl2pPr>
            <a:lvl3pPr marL="1398118" indent="0" algn="ctr">
              <a:buNone/>
            </a:lvl3pPr>
            <a:lvl4pPr marL="2097176" indent="0" algn="ctr">
              <a:buNone/>
            </a:lvl4pPr>
            <a:lvl5pPr marL="2796235" indent="0" algn="ctr">
              <a:buNone/>
            </a:lvl5pPr>
            <a:lvl6pPr marL="3495294" indent="0" algn="ctr">
              <a:buNone/>
            </a:lvl6pPr>
            <a:lvl7pPr marL="4194353" indent="0" algn="ctr">
              <a:buNone/>
            </a:lvl7pPr>
            <a:lvl8pPr marL="4893412" indent="0" algn="ctr">
              <a:buNone/>
            </a:lvl8pPr>
            <a:lvl9pPr marL="559247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9589DB-BAA6-47F0-9B35-8E8D5C31244E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286F7-6B26-449C-901B-A136B8DD0C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928" y="11109007"/>
            <a:ext cx="8216559" cy="2344103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928" y="1182243"/>
            <a:ext cx="8216559" cy="9335643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3EBA6-BF3E-4CF9-8E4B-EAD54903F907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7C84-BA57-42FD-9208-8BEF5CCADC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55872" y="1189048"/>
            <a:ext cx="1989111" cy="11720510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5530" y="1189043"/>
            <a:ext cx="5967333" cy="1172051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F5BF7-154E-41DA-AFBD-D351AD22DC7E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B8CA8-492C-48D3-B23A-B37C8EAEF7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928" y="11109007"/>
            <a:ext cx="8216559" cy="2344103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928" y="1182243"/>
            <a:ext cx="8216559" cy="9335643"/>
          </a:xfrm>
        </p:spPr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7825-AE31-4436-9CCA-D716611E134C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FD6A4-7C92-4D59-8596-B68ACA556D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6388" y="733425"/>
            <a:ext cx="8566150" cy="13814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9812" tIns="69906" rIns="139812" bIns="69906" anchor="ctr"/>
          <a:lstStyle>
            <a:extLst/>
          </a:lstStyle>
          <a:p>
            <a:pPr algn="ctr" defTabSz="139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 redondeado"/>
          <p:cNvSpPr/>
          <p:nvPr/>
        </p:nvSpPr>
        <p:spPr>
          <a:xfrm>
            <a:off x="420268" y="967821"/>
            <a:ext cx="8339979" cy="9677546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9812" tIns="69906" rIns="139812" bIns="69906" anchor="ctr"/>
          <a:lstStyle>
            <a:extLst/>
          </a:lstStyle>
          <a:p>
            <a:pPr algn="ctr" defTabSz="139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0214" y="10986707"/>
            <a:ext cx="8216559" cy="1508379"/>
          </a:xfrm>
        </p:spPr>
        <p:txBody>
          <a:bodyPr bIns="0"/>
          <a:lstStyle>
            <a:lvl1pPr algn="l">
              <a:buNone/>
              <a:defRPr sz="55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0214" y="12537912"/>
            <a:ext cx="8216559" cy="937641"/>
          </a:xfrm>
        </p:spPr>
        <p:txBody>
          <a:bodyPr lIns="181755" tIns="0"/>
          <a:lstStyle>
            <a:lvl1pPr marL="0" marR="55925" indent="0" algn="l"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5EF160-323A-440A-8482-35E07334A462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F6A16-EC30-4A2B-B47C-978DE2D762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6406" y="1182243"/>
            <a:ext cx="3947621" cy="978408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74348" y="1182243"/>
            <a:ext cx="3947621" cy="978408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EEB3-50AF-4004-91F2-4A50E08F8FC3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E2AF8-A8AF-4DCE-87F2-83EC1965EA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928" y="11109007"/>
            <a:ext cx="8216559" cy="2344103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49" y="1291664"/>
            <a:ext cx="3947621" cy="1765861"/>
          </a:xfrm>
        </p:spPr>
        <p:txBody>
          <a:bodyPr lIns="223699" anchor="ctr"/>
          <a:lstStyle>
            <a:lvl1pPr marL="0" indent="0" algn="l">
              <a:buNone/>
              <a:defRPr sz="3700" b="1">
                <a:solidFill>
                  <a:schemeClr val="tx1"/>
                </a:solidFill>
              </a:defRPr>
            </a:lvl1pPr>
            <a:lvl2pPr>
              <a:buNone/>
              <a:defRPr sz="3100" b="1"/>
            </a:lvl2pPr>
            <a:lvl3pPr>
              <a:buNone/>
              <a:defRPr sz="2800" b="1"/>
            </a:lvl3pPr>
            <a:lvl4pPr>
              <a:buNone/>
              <a:defRPr sz="2400" b="1"/>
            </a:lvl4pPr>
            <a:lvl5pPr>
              <a:buNone/>
              <a:defRPr sz="24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70745" y="1291664"/>
            <a:ext cx="3947621" cy="1765861"/>
          </a:xfrm>
        </p:spPr>
        <p:txBody>
          <a:bodyPr lIns="209718" anchor="ctr"/>
          <a:lstStyle>
            <a:lvl1pPr marL="0" indent="0" algn="l">
              <a:buNone/>
              <a:defRPr sz="3700" b="1">
                <a:solidFill>
                  <a:schemeClr val="tx1"/>
                </a:solidFill>
              </a:defRPr>
            </a:lvl1pPr>
            <a:lvl2pPr>
              <a:buNone/>
              <a:defRPr sz="3100" b="1"/>
            </a:lvl2pPr>
            <a:lvl3pPr>
              <a:buNone/>
              <a:defRPr sz="2800" b="1"/>
            </a:lvl3pPr>
            <a:lvl4pPr>
              <a:buNone/>
              <a:defRPr sz="2400" b="1"/>
            </a:lvl4pPr>
            <a:lvl5pPr>
              <a:buNone/>
              <a:defRPr sz="24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49" y="3227387"/>
            <a:ext cx="3947621" cy="7779703"/>
          </a:xfrm>
        </p:spPr>
        <p:txBody>
          <a:bodyPr/>
          <a:lstStyle>
            <a:lvl1pPr algn="l">
              <a:defRPr sz="3700"/>
            </a:lvl1pPr>
            <a:lvl2pPr algn="l">
              <a:defRPr sz="3100"/>
            </a:lvl2pPr>
            <a:lvl3pPr algn="l">
              <a:defRPr sz="2800"/>
            </a:lvl3pPr>
            <a:lvl4pPr algn="l">
              <a:defRPr sz="2400"/>
            </a:lvl4pPr>
            <a:lvl5pPr algn="l">
              <a:defRPr sz="24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70745" y="3227387"/>
            <a:ext cx="3947621" cy="7779703"/>
          </a:xfrm>
        </p:spPr>
        <p:txBody>
          <a:bodyPr/>
          <a:lstStyle>
            <a:lvl1pPr algn="l">
              <a:defRPr sz="3700"/>
            </a:lvl1pPr>
            <a:lvl2pPr algn="l">
              <a:defRPr sz="3100"/>
            </a:lvl2pPr>
            <a:lvl3pPr algn="l">
              <a:defRPr sz="2800"/>
            </a:lvl3pPr>
            <a:lvl4pPr algn="l">
              <a:defRPr sz="2400"/>
            </a:lvl4pPr>
            <a:lvl5pPr algn="l">
              <a:defRPr sz="24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86899-8B64-423F-8849-CC632631C9C5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24EFA-34FF-4083-A85E-F324647750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3C81-03C1-4F02-8CE2-B768D823BCB8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4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F36FD-967C-4FCA-A42B-DA6D161CF5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06388" y="733425"/>
            <a:ext cx="8566150" cy="13814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9812" tIns="69906" rIns="139812" bIns="69906" anchor="ctr"/>
          <a:lstStyle>
            <a:extLst/>
          </a:lstStyle>
          <a:p>
            <a:pPr algn="ctr" defTabSz="139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F6E29E-50BF-441D-BA50-65AFAE665403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12CE35-1258-405C-BBDB-D244A62507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60901" y="1189038"/>
            <a:ext cx="2983667" cy="2038350"/>
          </a:xfrm>
        </p:spPr>
        <p:txBody>
          <a:bodyPr/>
          <a:lstStyle>
            <a:lvl1pPr algn="l">
              <a:buNone/>
              <a:defRPr sz="34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60964" y="3227392"/>
            <a:ext cx="2983667" cy="9376125"/>
          </a:xfrm>
        </p:spPr>
        <p:txBody>
          <a:bodyPr lIns="139812"/>
          <a:lstStyle>
            <a:lvl1pPr marL="27962" marR="27962" indent="0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/>
                </a:solidFill>
              </a:defRPr>
            </a:lvl2pPr>
            <a:lvl3pPr>
              <a:buNone/>
              <a:defRPr sz="15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4413" y="2073446"/>
            <a:ext cx="4644632" cy="10531479"/>
          </a:xfrm>
        </p:spPr>
        <p:txBody>
          <a:bodyPr/>
          <a:lstStyle>
            <a:lvl1pPr>
              <a:defRPr sz="4300">
                <a:solidFill>
                  <a:schemeClr val="tx1"/>
                </a:solidFill>
              </a:defRPr>
            </a:lvl1pPr>
            <a:lvl2pPr>
              <a:defRPr sz="4000">
                <a:solidFill>
                  <a:schemeClr val="tx1"/>
                </a:solidFill>
              </a:defRPr>
            </a:lvl2pPr>
            <a:lvl3pPr>
              <a:defRPr sz="3700">
                <a:solidFill>
                  <a:schemeClr val="tx1"/>
                </a:solidFill>
              </a:defRPr>
            </a:lvl3pPr>
            <a:lvl4pPr>
              <a:defRPr sz="3100">
                <a:solidFill>
                  <a:schemeClr val="tx1"/>
                </a:solidFill>
              </a:defRPr>
            </a:lvl4pPr>
            <a:lvl5pPr>
              <a:defRPr sz="31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792C7-0C36-4BBA-8558-3380B8FAF514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DECFA-E1CF-4AE0-8C42-5D5F096F35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6388" y="733425"/>
            <a:ext cx="8566150" cy="13814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9812" tIns="69906" rIns="139812" bIns="69906" anchor="ctr"/>
          <a:lstStyle>
            <a:extLst/>
          </a:lstStyle>
          <a:p>
            <a:pPr algn="ctr" defTabSz="139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dondear rectángulo de esquina sencilla"/>
          <p:cNvSpPr/>
          <p:nvPr/>
        </p:nvSpPr>
        <p:spPr>
          <a:xfrm>
            <a:off x="6426200" y="968375"/>
            <a:ext cx="2333625" cy="9682163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9812" tIns="69906" rIns="139812" bIns="69906" anchor="ctr"/>
          <a:lstStyle>
            <a:extLst/>
          </a:lstStyle>
          <a:p>
            <a:pPr algn="ctr" defTabSz="139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9026" y="11172708"/>
            <a:ext cx="8262462" cy="2344103"/>
          </a:xfrm>
        </p:spPr>
        <p:txBody>
          <a:bodyPr anchor="t"/>
          <a:lstStyle>
            <a:lvl1pPr algn="l">
              <a:buNone/>
              <a:defRPr sz="55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88518" y="1189037"/>
            <a:ext cx="2249226" cy="9388091"/>
          </a:xfrm>
        </p:spPr>
        <p:txBody>
          <a:bodyPr lIns="139812"/>
          <a:lstStyle>
            <a:lvl1pPr marL="69906" indent="0" algn="l">
              <a:spcBef>
                <a:spcPts val="0"/>
              </a:spcBef>
              <a:buNone/>
              <a:defRPr sz="21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5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4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163" y="971399"/>
            <a:ext cx="5948972" cy="9682163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49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0597A5-FD3F-4F58-88D2-2A078904C37C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7FDAE4-AFC6-4AB6-BB3B-59A0FE17C2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6388" y="733425"/>
            <a:ext cx="8566150" cy="13814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9812" tIns="69906" rIns="139812" bIns="69906" anchor="ctr"/>
          <a:lstStyle>
            <a:extLst/>
          </a:lstStyle>
          <a:p>
            <a:pPr algn="ctr" defTabSz="139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20268" y="967819"/>
            <a:ext cx="8339979" cy="122301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9812" tIns="69906" rIns="139812" bIns="69906" anchor="ctr"/>
          <a:lstStyle>
            <a:extLst/>
          </a:lstStyle>
          <a:p>
            <a:pPr algn="ctr" defTabSz="139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4825" y="11114088"/>
            <a:ext cx="8216900" cy="2343150"/>
          </a:xfrm>
          <a:prstGeom prst="rect">
            <a:avLst/>
          </a:prstGeom>
        </p:spPr>
        <p:txBody>
          <a:bodyPr vert="horz" lIns="139812" tIns="69906" rIns="139812" bIns="69906" anchor="b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55" name="3 Marcador de texto"/>
          <p:cNvSpPr>
            <a:spLocks noGrp="1"/>
          </p:cNvSpPr>
          <p:nvPr>
            <p:ph type="body" idx="1"/>
          </p:nvPr>
        </p:nvSpPr>
        <p:spPr bwMode="auto">
          <a:xfrm>
            <a:off x="504825" y="1182688"/>
            <a:ext cx="8216900" cy="933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9624" tIns="139812" rIns="139812" bIns="699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90950" y="13623925"/>
            <a:ext cx="2295525" cy="814388"/>
          </a:xfrm>
          <a:prstGeom prst="rect">
            <a:avLst/>
          </a:prstGeom>
        </p:spPr>
        <p:txBody>
          <a:bodyPr vert="horz" lIns="139812" tIns="69906" rIns="139812" bIns="69906" anchor="b"/>
          <a:lstStyle>
            <a:lvl1pPr algn="r" defTabSz="1398118" eaLnBrk="1" fontAlgn="auto" latinLnBrk="0" hangingPunct="1">
              <a:spcBef>
                <a:spcPts val="0"/>
              </a:spcBef>
              <a:spcAft>
                <a:spcPts val="0"/>
              </a:spcAft>
              <a:defRPr kumimoji="0" sz="15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30BDA24-4783-4745-86D6-DF702118FAFE}" type="datetimeFigureOut">
              <a:rPr lang="es-ES"/>
              <a:pPr>
                <a:defRPr/>
              </a:pPr>
              <a:t>24/05/2010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86475" y="13623925"/>
            <a:ext cx="2295525" cy="814388"/>
          </a:xfrm>
          <a:prstGeom prst="rect">
            <a:avLst/>
          </a:prstGeom>
        </p:spPr>
        <p:txBody>
          <a:bodyPr vert="horz" lIns="139812" tIns="69906" rIns="139812" bIns="69906" anchor="b"/>
          <a:lstStyle>
            <a:lvl1pPr algn="l" defTabSz="1398118" eaLnBrk="1" fontAlgn="auto" latinLnBrk="0" hangingPunct="1">
              <a:spcBef>
                <a:spcPts val="0"/>
              </a:spcBef>
              <a:spcAft>
                <a:spcPts val="0"/>
              </a:spcAft>
              <a:defRPr kumimoji="0" sz="15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82000" y="13623925"/>
            <a:ext cx="458788" cy="814388"/>
          </a:xfrm>
          <a:prstGeom prst="rect">
            <a:avLst/>
          </a:prstGeom>
        </p:spPr>
        <p:txBody>
          <a:bodyPr vert="horz" lIns="139812" tIns="69906" rIns="139812" bIns="69906" anchor="b"/>
          <a:lstStyle>
            <a:lvl1pPr algn="r" defTabSz="1398118" eaLnBrk="1" fontAlgn="auto" latinLnBrk="0" hangingPunct="1">
              <a:spcBef>
                <a:spcPts val="0"/>
              </a:spcBef>
              <a:spcAft>
                <a:spcPts val="0"/>
              </a:spcAft>
              <a:defRPr kumimoji="0" sz="15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7980FB-EF62-427A-9958-3F57952C25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5" r:id="rId2"/>
    <p:sldLayoutId id="2147483723" r:id="rId3"/>
    <p:sldLayoutId id="2147483716" r:id="rId4"/>
    <p:sldLayoutId id="2147483717" r:id="rId5"/>
    <p:sldLayoutId id="2147483718" r:id="rId6"/>
    <p:sldLayoutId id="2147483724" r:id="rId7"/>
    <p:sldLayoutId id="2147483719" r:id="rId8"/>
    <p:sldLayoutId id="2147483725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5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rgbClr val="FF8D3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rgbClr val="FF8D3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rgbClr val="FF8D3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rgbClr val="FF8D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500" b="1">
          <a:solidFill>
            <a:srgbClr val="FF8D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500" b="1">
          <a:solidFill>
            <a:srgbClr val="FF8D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500" b="1">
          <a:solidFill>
            <a:srgbClr val="FF8D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500" b="1">
          <a:solidFill>
            <a:srgbClr val="FF8D3E"/>
          </a:solidFill>
          <a:latin typeface="Arial" charset="0"/>
        </a:defRPr>
      </a:lvl9pPr>
      <a:extLst/>
    </p:titleStyle>
    <p:bodyStyle>
      <a:lvl1pPr marL="404813" indent="-404813" algn="l" rtl="0" eaLnBrk="0" fontAlgn="base" hangingPunct="0">
        <a:spcBef>
          <a:spcPts val="388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06388" algn="l" rtl="0" eaLnBrk="0" fontAlgn="base" hangingPunct="0">
        <a:spcBef>
          <a:spcPts val="388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201738" indent="-279400" algn="l" rtl="0" eaLnBrk="0" fontAlgn="base" hangingPunct="0">
        <a:spcBef>
          <a:spcPts val="388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275" indent="-279400" algn="l" rtl="0" eaLnBrk="0" fontAlgn="base" hangingPunct="0">
        <a:spcBef>
          <a:spcPts val="350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5800" indent="-279400" algn="l" rtl="0" eaLnBrk="0" fontAlgn="base" hangingPunct="0">
        <a:spcBef>
          <a:spcPts val="388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932" indent="-279624" algn="l" rtl="0" eaLnBrk="1" latinLnBrk="0" hangingPunct="1">
        <a:spcBef>
          <a:spcPts val="382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00499" indent="-279624" algn="l" rtl="0" eaLnBrk="1" latinLnBrk="0" hangingPunct="1">
        <a:spcBef>
          <a:spcPts val="39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936047" indent="-279624" algn="l" rtl="0" eaLnBrk="1" latinLnBrk="0" hangingPunct="1">
        <a:spcBef>
          <a:spcPts val="39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85576" indent="-279624" algn="l" rtl="0" eaLnBrk="1" latinLnBrk="0" hangingPunct="1">
        <a:spcBef>
          <a:spcPts val="39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99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981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0971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7962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495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19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893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5924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7525" y="1285875"/>
            <a:ext cx="7974013" cy="4500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1800" b="0" dirty="0" smtClean="0">
                <a:solidFill>
                  <a:srgbClr val="0070C0"/>
                </a:solidFill>
              </a:rPr>
              <a:t>ASOCIACION T4 ELKARTEA</a:t>
            </a:r>
            <a:br>
              <a:rPr lang="es-ES" sz="1800" b="0" dirty="0" smtClean="0">
                <a:solidFill>
                  <a:srgbClr val="0070C0"/>
                </a:solidFill>
              </a:rPr>
            </a:br>
            <a:r>
              <a:rPr lang="es-ES" sz="1800" b="0" dirty="0" smtClean="0">
                <a:solidFill>
                  <a:srgbClr val="0070C0"/>
                </a:solidFill>
              </a:rPr>
              <a:t>BILBAO(BIZKAIA)</a:t>
            </a:r>
            <a:br>
              <a:rPr lang="es-ES" sz="1800" b="0" dirty="0" smtClean="0">
                <a:solidFill>
                  <a:srgbClr val="0070C0"/>
                </a:solidFill>
              </a:rPr>
            </a:br>
            <a:r>
              <a:rPr lang="es-ES" sz="1800" b="0" dirty="0" smtClean="0">
                <a:solidFill>
                  <a:srgbClr val="0070C0"/>
                </a:solidFill>
              </a:rPr>
              <a:t>94-422-12-40</a:t>
            </a:r>
            <a:r>
              <a:rPr lang="es-ES" sz="1800" b="0" smtClean="0">
                <a:solidFill>
                  <a:srgbClr val="0070C0"/>
                </a:solidFill>
              </a:rPr>
              <a:t/>
            </a:r>
            <a:br>
              <a:rPr lang="es-ES" sz="1800" b="0" smtClean="0">
                <a:solidFill>
                  <a:srgbClr val="0070C0"/>
                </a:solidFill>
              </a:rPr>
            </a:br>
            <a:r>
              <a:rPr lang="es-ES" sz="1800" b="0" smtClean="0">
                <a:solidFill>
                  <a:srgbClr val="0070C0"/>
                </a:solidFill>
              </a:rPr>
              <a:t>ana@asociaciont4.org</a:t>
            </a:r>
            <a:r>
              <a:rPr lang="es-ES" sz="1800" b="0" dirty="0" smtClean="0"/>
              <a:t/>
            </a:r>
            <a:br>
              <a:rPr lang="es-ES" sz="1800" b="0" dirty="0" smtClean="0"/>
            </a:br>
            <a:r>
              <a:rPr lang="es-ES" sz="3100" i="1" dirty="0" smtClean="0"/>
              <a:t>“Estudio de la incidencia del  consumo problemático de drogas en una muestra de personas que viven con el VIH/SIDA y/o VHC  y en situación de  exclusión social  desde la perspectiva de la reducción de daños”</a:t>
            </a: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1600" dirty="0" smtClean="0">
                <a:solidFill>
                  <a:srgbClr val="0070C0"/>
                </a:solidFill>
                <a:effectLst/>
              </a:rPr>
              <a:t>Vicioso </a:t>
            </a:r>
            <a:r>
              <a:rPr lang="es-ES" sz="1600" dirty="0" err="1" smtClean="0">
                <a:solidFill>
                  <a:srgbClr val="0070C0"/>
                </a:solidFill>
                <a:effectLst/>
              </a:rPr>
              <a:t>Etxebarría</a:t>
            </a:r>
            <a:r>
              <a:rPr lang="es-ES" sz="1600" dirty="0" smtClean="0">
                <a:solidFill>
                  <a:srgbClr val="0070C0"/>
                </a:solidFill>
                <a:effectLst/>
              </a:rPr>
              <a:t> , C.  </a:t>
            </a:r>
            <a:r>
              <a:rPr lang="es-ES" sz="1600" dirty="0" err="1" smtClean="0">
                <a:solidFill>
                  <a:srgbClr val="0070C0"/>
                </a:solidFill>
                <a:effectLst/>
              </a:rPr>
              <a:t>Aguirrezabal</a:t>
            </a:r>
            <a:r>
              <a:rPr lang="es-ES" sz="1600" dirty="0" smtClean="0">
                <a:solidFill>
                  <a:srgbClr val="0070C0"/>
                </a:solidFill>
                <a:effectLst/>
              </a:rPr>
              <a:t>, A. </a:t>
            </a:r>
            <a:r>
              <a:rPr lang="es-ES" sz="1600" dirty="0" err="1" smtClean="0">
                <a:solidFill>
                  <a:srgbClr val="0070C0"/>
                </a:solidFill>
                <a:effectLst/>
              </a:rPr>
              <a:t>Asla</a:t>
            </a:r>
            <a:r>
              <a:rPr lang="es-ES" sz="1600" dirty="0" smtClean="0">
                <a:solidFill>
                  <a:srgbClr val="0070C0"/>
                </a:solidFill>
                <a:effectLst/>
              </a:rPr>
              <a:t> </a:t>
            </a:r>
            <a:r>
              <a:rPr lang="es-ES" sz="1600" dirty="0" err="1" smtClean="0">
                <a:solidFill>
                  <a:srgbClr val="0070C0"/>
                </a:solidFill>
                <a:effectLst/>
              </a:rPr>
              <a:t>Alzibar</a:t>
            </a:r>
            <a:r>
              <a:rPr lang="es-ES" sz="1600" dirty="0" smtClean="0">
                <a:solidFill>
                  <a:srgbClr val="0070C0"/>
                </a:solidFill>
                <a:effectLst/>
              </a:rPr>
              <a:t>, N. Gurruchaga </a:t>
            </a:r>
            <a:r>
              <a:rPr lang="es-ES" sz="1600" dirty="0" err="1" smtClean="0">
                <a:solidFill>
                  <a:srgbClr val="0070C0"/>
                </a:solidFill>
                <a:effectLst/>
              </a:rPr>
              <a:t>Ormaeche</a:t>
            </a:r>
            <a:r>
              <a:rPr lang="es-ES" sz="1600" dirty="0" smtClean="0">
                <a:solidFill>
                  <a:srgbClr val="0070C0"/>
                </a:solidFill>
                <a:effectLst/>
              </a:rPr>
              <a:t>, A.  Imbert., M. </a:t>
            </a:r>
            <a:r>
              <a:rPr lang="es-ES" sz="1600" dirty="0" err="1" smtClean="0">
                <a:solidFill>
                  <a:srgbClr val="0070C0"/>
                </a:solidFill>
                <a:effectLst/>
              </a:rPr>
              <a:t>Lopez</a:t>
            </a:r>
            <a:r>
              <a:rPr lang="es-ES" sz="1600" dirty="0" smtClean="0">
                <a:solidFill>
                  <a:srgbClr val="0070C0"/>
                </a:solidFill>
                <a:effectLst/>
              </a:rPr>
              <a:t> Zúñiga, A. Santos Miguel, I; Ortiz de Zárate, A.</a:t>
            </a:r>
            <a:br>
              <a:rPr lang="es-ES" sz="1600" dirty="0" smtClean="0">
                <a:solidFill>
                  <a:srgbClr val="0070C0"/>
                </a:solidFill>
                <a:effectLst/>
              </a:rPr>
            </a:br>
            <a:endParaRPr lang="es-ES" sz="160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60400" y="8143875"/>
            <a:ext cx="7939088" cy="5930900"/>
          </a:xfrm>
        </p:spPr>
        <p:txBody>
          <a:bodyPr>
            <a:normAutofit fontScale="3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200" b="1" i="1" u="sng" dirty="0" smtClean="0">
                <a:solidFill>
                  <a:schemeClr val="accent1"/>
                </a:solidFill>
              </a:rPr>
              <a:t>Objetivo:</a:t>
            </a:r>
            <a:r>
              <a:rPr lang="es-ES" sz="4200" dirty="0" smtClean="0">
                <a:solidFill>
                  <a:srgbClr val="0070C0"/>
                </a:solidFill>
              </a:rPr>
              <a:t> Este estudio pretende analizar las necesidades </a:t>
            </a:r>
            <a:r>
              <a:rPr lang="es-ES" sz="4200" dirty="0" err="1" smtClean="0">
                <a:solidFill>
                  <a:srgbClr val="0070C0"/>
                </a:solidFill>
              </a:rPr>
              <a:t>sociosanitarias</a:t>
            </a:r>
            <a:r>
              <a:rPr lang="es-ES" sz="4200" dirty="0" smtClean="0">
                <a:solidFill>
                  <a:srgbClr val="0070C0"/>
                </a:solidFill>
              </a:rPr>
              <a:t> de las personas viviendo con VIH/SIDA en situación de exclusión social y con consumos activos de drogas, desde la perspectiva de la reducción de daños.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200" b="1" i="1" u="sng" dirty="0" smtClean="0">
                <a:solidFill>
                  <a:srgbClr val="0070C0"/>
                </a:solidFill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200" b="1" i="1" u="sng" dirty="0" smtClean="0">
                <a:solidFill>
                  <a:schemeClr val="accent1"/>
                </a:solidFill>
              </a:rPr>
              <a:t>Método </a:t>
            </a:r>
            <a:r>
              <a:rPr lang="es-ES" sz="4200" dirty="0" smtClean="0">
                <a:solidFill>
                  <a:srgbClr val="0070C0"/>
                </a:solidFill>
              </a:rPr>
              <a:t>Se aplica un cuestionario de salud, exclusión social, y consumo de drogas a las personas con VIH usuarias de los programas y recursos de la Asociación t4.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4200" b="1" i="1" u="sng" dirty="0" smtClean="0">
              <a:solidFill>
                <a:schemeClr val="accent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200" b="1" i="1" u="sng" dirty="0" smtClean="0">
                <a:solidFill>
                  <a:schemeClr val="accent1"/>
                </a:solidFill>
              </a:rPr>
              <a:t>Resultados: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200" dirty="0" smtClean="0">
                <a:solidFill>
                  <a:srgbClr val="0070C0"/>
                </a:solidFill>
              </a:rPr>
              <a:t>La muestra está compuesta por 70 personas, de las cuales el 72.9%son hombres y el 27.1% son mujeres. El 49.3% está soltero o soltera,  y el 20.3% separado/a. Las personas participantes en el estudio tienen una media de 40-49 años.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200" dirty="0" smtClean="0">
                <a:solidFill>
                  <a:srgbClr val="0070C0"/>
                </a:solidFill>
              </a:rPr>
              <a:t>Los indicadores de T4 y carga viral son similares en consumidores y no consumidores: baja carga viral y bajo-medio nivel de t4. Las diferencias entre personas consumidoras y no consumidoras en el área de salud estriban en que las personas consumidoras tienen mayor antigüedad desde el diagnóstico y tienen pautado en mayor medida tratamientos múltiples.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200" dirty="0" smtClean="0">
                <a:solidFill>
                  <a:srgbClr val="0070C0"/>
                </a:solidFill>
              </a:rPr>
              <a:t>En cuanto a la situación social, Si analizamos el dato de edad y estado civil, junto con los estudios y la vivienda propia o en alquiler , podemos estimar que en la muestra aparece una tendencia muy clara a la dificultad de emancipación y a un estancamiento del proyecto de vida debido a la interacción de consumo de drogas, infección por </a:t>
            </a:r>
            <a:r>
              <a:rPr lang="es-ES" sz="4200" dirty="0" err="1" smtClean="0">
                <a:solidFill>
                  <a:srgbClr val="0070C0"/>
                </a:solidFill>
              </a:rPr>
              <a:t>vih</a:t>
            </a:r>
            <a:r>
              <a:rPr lang="es-ES" sz="4200" dirty="0" smtClean="0">
                <a:solidFill>
                  <a:srgbClr val="0070C0"/>
                </a:solidFill>
              </a:rPr>
              <a:t> y problemas vitales relacionados con la integración </a:t>
            </a:r>
            <a:r>
              <a:rPr lang="es-ES" sz="4200" dirty="0" err="1" smtClean="0">
                <a:solidFill>
                  <a:srgbClr val="0070C0"/>
                </a:solidFill>
              </a:rPr>
              <a:t>sociolaboral</a:t>
            </a:r>
            <a:r>
              <a:rPr lang="es-ES" sz="4200" dirty="0" smtClean="0">
                <a:solidFill>
                  <a:srgbClr val="0070C0"/>
                </a:solidFill>
              </a:rPr>
              <a:t> plena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4200" b="1" i="1" u="sng" dirty="0" smtClean="0">
              <a:solidFill>
                <a:srgbClr val="0070C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4200" b="1" i="1" u="sng" dirty="0" smtClean="0">
              <a:solidFill>
                <a:srgbClr val="0070C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200" b="1" i="1" u="sng" dirty="0" smtClean="0">
                <a:solidFill>
                  <a:schemeClr val="accent1"/>
                </a:solidFill>
              </a:rPr>
              <a:t>Conclusiones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200" b="1" i="1" dirty="0" smtClean="0">
                <a:solidFill>
                  <a:srgbClr val="0070C0"/>
                </a:solidFill>
              </a:rPr>
              <a:t>Gracias a los programas de reducción de daños muchas personas consumidoras de drogas y en situación </a:t>
            </a:r>
            <a:r>
              <a:rPr lang="es-ES" sz="4200" b="1" i="1" smtClean="0">
                <a:solidFill>
                  <a:srgbClr val="0070C0"/>
                </a:solidFill>
              </a:rPr>
              <a:t>de </a:t>
            </a:r>
            <a:r>
              <a:rPr lang="es-ES" sz="4200" b="1" i="1" smtClean="0">
                <a:solidFill>
                  <a:srgbClr val="0070C0"/>
                </a:solidFill>
              </a:rPr>
              <a:t>exclusión </a:t>
            </a:r>
            <a:r>
              <a:rPr lang="es-ES" sz="4200" b="1" i="1" dirty="0" smtClean="0">
                <a:solidFill>
                  <a:srgbClr val="0070C0"/>
                </a:solidFill>
              </a:rPr>
              <a:t>social mantienen niveles de cd4 y carga viral similares a las personas no consumidoras, y consiguen niveles aceptables de cumplimiento </a:t>
            </a:r>
            <a:r>
              <a:rPr lang="es-ES" sz="4200" b="1" i="1" dirty="0" err="1" smtClean="0">
                <a:solidFill>
                  <a:srgbClr val="0070C0"/>
                </a:solidFill>
              </a:rPr>
              <a:t>terapeútico</a:t>
            </a:r>
            <a:r>
              <a:rPr lang="es-ES" sz="4200" b="1" i="1" dirty="0" smtClean="0">
                <a:solidFill>
                  <a:srgbClr val="0070C0"/>
                </a:solidFill>
              </a:rPr>
              <a:t>, a pesar de tener además tratamientos de mantenimiento con metadona y/o tratamiento psiquiátrico.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4200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  <p:sp>
        <p:nvSpPr>
          <p:cNvPr id="1029" name="Rectangle 1"/>
          <p:cNvSpPr>
            <a:spLocks noChangeArrowheads="1"/>
          </p:cNvSpPr>
          <p:nvPr/>
        </p:nvSpPr>
        <p:spPr bwMode="auto">
          <a:xfrm>
            <a:off x="0" y="-106363"/>
            <a:ext cx="231775" cy="66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52352" bIns="38088" anchor="ctr">
            <a:spAutoFit/>
          </a:bodyPr>
          <a:lstStyle/>
          <a:p>
            <a:pPr defTabSz="914400"/>
            <a:r>
              <a:rPr lang="es-ES" sz="1300">
                <a:cs typeface="Arial" charset="0"/>
              </a:rPr>
              <a:t>.</a:t>
            </a:r>
            <a:endParaRPr lang="en-US" sz="1300" b="1">
              <a:cs typeface="Arial" charset="0"/>
            </a:endParaRPr>
          </a:p>
          <a:p>
            <a:pPr defTabSz="914400" eaLnBrk="0" hangingPunct="0"/>
            <a:endParaRPr lang="en-US" sz="1800"/>
          </a:p>
        </p:txBody>
      </p:sp>
      <p:sp>
        <p:nvSpPr>
          <p:cNvPr id="1030" name="4 Rectángulo"/>
          <p:cNvSpPr>
            <a:spLocks noChangeArrowheads="1"/>
          </p:cNvSpPr>
          <p:nvPr/>
        </p:nvSpPr>
        <p:spPr bwMode="auto">
          <a:xfrm>
            <a:off x="446088" y="5857875"/>
            <a:ext cx="7716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 b="1">
                <a:solidFill>
                  <a:srgbClr val="0070C0"/>
                </a:solidFill>
                <a:cs typeface="Arial" charset="0"/>
              </a:rPr>
              <a:t>Palabras clave): VIH, CONSUMO DE DROGAS, EXCLUSION SOCIAL</a:t>
            </a:r>
            <a:endParaRPr lang="es-ES" sz="180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031" name="5 Rectángulo"/>
          <p:cNvSpPr>
            <a:spLocks noChangeArrowheads="1"/>
          </p:cNvSpPr>
          <p:nvPr/>
        </p:nvSpPr>
        <p:spPr bwMode="auto">
          <a:xfrm>
            <a:off x="731838" y="6858000"/>
            <a:ext cx="7716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1800">
              <a:latin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89338" y="6286500"/>
          <a:ext cx="1416050" cy="1285875"/>
        </p:xfrm>
        <a:graphic>
          <a:graphicData uri="http://schemas.openxmlformats.org/presentationml/2006/ole">
            <p:oleObj spid="_x0000_s1026" name="Fotografía de Photo Editor" r:id="rId3" imgW="6009524" imgH="5485714" progId="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321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Times New Roman</vt:lpstr>
      <vt:lpstr>Wingdings 2</vt:lpstr>
      <vt:lpstr>Verdana</vt:lpstr>
      <vt:lpstr>Calibri</vt:lpstr>
      <vt:lpstr>Aspecto</vt:lpstr>
      <vt:lpstr>Fotografía de Photo Editor</vt:lpstr>
      <vt:lpstr>ASOCIACION T4 ELKARTEA BILBAO(BIZKAIA) 94-422-12-40 ana@asociaciont4.org “Estudio de la incidencia del  consumo problemático de drogas en una muestra de personas que viven con el VIH/SIDA y/o VHC  y en situación de  exclusión social  desde la perspectiva de la reducción de daños”  Vicioso Etxebarría , C.  Aguirrezabal, A. Asla Alzibar, N. Gurruchaga Ormaeche, A.  Imbert., M. Lopez Zúñiga, A. Santos Miguel, I; Ortiz de Zárate, 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10</cp:revision>
  <dcterms:created xsi:type="dcterms:W3CDTF">2010-05-24T08:53:55Z</dcterms:created>
  <dcterms:modified xsi:type="dcterms:W3CDTF">2010-05-24T10:18:54Z</dcterms:modified>
</cp:coreProperties>
</file>